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7"/>
  </p:notesMasterIdLst>
  <p:handoutMasterIdLst>
    <p:handoutMasterId r:id="rId78"/>
  </p:handoutMasterIdLst>
  <p:sldIdLst>
    <p:sldId id="261" r:id="rId2"/>
    <p:sldId id="407" r:id="rId3"/>
    <p:sldId id="262" r:id="rId4"/>
    <p:sldId id="415" r:id="rId5"/>
    <p:sldId id="416" r:id="rId6"/>
    <p:sldId id="417" r:id="rId7"/>
    <p:sldId id="422" r:id="rId8"/>
    <p:sldId id="423" r:id="rId9"/>
    <p:sldId id="424" r:id="rId10"/>
    <p:sldId id="425" r:id="rId11"/>
    <p:sldId id="426" r:id="rId12"/>
    <p:sldId id="427" r:id="rId13"/>
    <p:sldId id="428" r:id="rId14"/>
    <p:sldId id="429" r:id="rId15"/>
    <p:sldId id="430" r:id="rId16"/>
    <p:sldId id="418" r:id="rId17"/>
    <p:sldId id="431" r:id="rId18"/>
    <p:sldId id="432" r:id="rId19"/>
    <p:sldId id="433" r:id="rId20"/>
    <p:sldId id="434" r:id="rId21"/>
    <p:sldId id="419" r:id="rId22"/>
    <p:sldId id="435" r:id="rId23"/>
    <p:sldId id="436" r:id="rId24"/>
    <p:sldId id="437" r:id="rId25"/>
    <p:sldId id="438" r:id="rId26"/>
    <p:sldId id="439" r:id="rId27"/>
    <p:sldId id="420" r:id="rId28"/>
    <p:sldId id="276" r:id="rId29"/>
    <p:sldId id="277" r:id="rId30"/>
    <p:sldId id="278" r:id="rId31"/>
    <p:sldId id="440" r:id="rId32"/>
    <p:sldId id="279" r:id="rId33"/>
    <p:sldId id="280" r:id="rId34"/>
    <p:sldId id="354" r:id="rId35"/>
    <p:sldId id="283" r:id="rId36"/>
    <p:sldId id="441" r:id="rId37"/>
    <p:sldId id="284" r:id="rId38"/>
    <p:sldId id="285" r:id="rId39"/>
    <p:sldId id="286" r:id="rId40"/>
    <p:sldId id="287" r:id="rId41"/>
    <p:sldId id="442" r:id="rId42"/>
    <p:sldId id="443" r:id="rId43"/>
    <p:sldId id="444" r:id="rId44"/>
    <p:sldId id="445" r:id="rId45"/>
    <p:sldId id="355" r:id="rId46"/>
    <p:sldId id="356" r:id="rId47"/>
    <p:sldId id="446" r:id="rId48"/>
    <p:sldId id="357" r:id="rId49"/>
    <p:sldId id="358" r:id="rId50"/>
    <p:sldId id="359" r:id="rId51"/>
    <p:sldId id="360" r:id="rId52"/>
    <p:sldId id="395" r:id="rId53"/>
    <p:sldId id="361" r:id="rId54"/>
    <p:sldId id="362" r:id="rId55"/>
    <p:sldId id="363" r:id="rId56"/>
    <p:sldId id="364" r:id="rId57"/>
    <p:sldId id="365" r:id="rId58"/>
    <p:sldId id="447" r:id="rId59"/>
    <p:sldId id="448" r:id="rId60"/>
    <p:sldId id="449" r:id="rId61"/>
    <p:sldId id="396" r:id="rId62"/>
    <p:sldId id="366" r:id="rId63"/>
    <p:sldId id="367" r:id="rId64"/>
    <p:sldId id="450" r:id="rId65"/>
    <p:sldId id="451" r:id="rId66"/>
    <p:sldId id="452" r:id="rId67"/>
    <p:sldId id="453" r:id="rId68"/>
    <p:sldId id="454" r:id="rId69"/>
    <p:sldId id="455" r:id="rId70"/>
    <p:sldId id="456" r:id="rId71"/>
    <p:sldId id="457" r:id="rId72"/>
    <p:sldId id="458" r:id="rId73"/>
    <p:sldId id="459" r:id="rId74"/>
    <p:sldId id="460" r:id="rId75"/>
    <p:sldId id="348" r:id="rId76"/>
  </p:sldIdLst>
  <p:sldSz cx="9144000" cy="6858000" type="screen4x3"/>
  <p:notesSz cx="6834188" cy="9979025"/>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43">
          <p15:clr>
            <a:srgbClr val="A4A3A4"/>
          </p15:clr>
        </p15:guide>
        <p15:guide id="2" pos="215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63"/>
  </p:normalViewPr>
  <p:slideViewPr>
    <p:cSldViewPr>
      <p:cViewPr varScale="1">
        <p:scale>
          <a:sx n="82" d="100"/>
          <a:sy n="82" d="100"/>
        </p:scale>
        <p:origin x="-19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3" d="100"/>
          <a:sy n="83" d="100"/>
        </p:scale>
        <p:origin x="-3144" y="-84"/>
      </p:cViewPr>
      <p:guideLst>
        <p:guide orient="horz" pos="3143"/>
        <p:guide pos="215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597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0688" cy="49847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GB"/>
          </a:p>
        </p:txBody>
      </p:sp>
      <p:sp>
        <p:nvSpPr>
          <p:cNvPr id="3" name="Date Placeholder 2"/>
          <p:cNvSpPr>
            <a:spLocks noGrp="1"/>
          </p:cNvSpPr>
          <p:nvPr>
            <p:ph type="dt" idx="1"/>
          </p:nvPr>
        </p:nvSpPr>
        <p:spPr>
          <a:xfrm>
            <a:off x="3871913" y="0"/>
            <a:ext cx="2960687" cy="498475"/>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692A976B-0C4F-1F47-B67B-772F5C2D285C}" type="datetimeFigureOut">
              <a:rPr lang="en-US"/>
              <a:pPr>
                <a:defRPr/>
              </a:pPr>
              <a:t>23/07/19</a:t>
            </a:fld>
            <a:endParaRPr lang="en-GB"/>
          </a:p>
        </p:txBody>
      </p:sp>
      <p:sp>
        <p:nvSpPr>
          <p:cNvPr id="4" name="Slide Image Placeholder 3"/>
          <p:cNvSpPr>
            <a:spLocks noGrp="1" noRot="1" noChangeAspect="1"/>
          </p:cNvSpPr>
          <p:nvPr>
            <p:ph type="sldImg" idx="2"/>
          </p:nvPr>
        </p:nvSpPr>
        <p:spPr>
          <a:xfrm>
            <a:off x="922338" y="747713"/>
            <a:ext cx="4991100" cy="37433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4213" y="4740275"/>
            <a:ext cx="5467350" cy="44910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78963"/>
            <a:ext cx="2960688" cy="49847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GB"/>
          </a:p>
        </p:txBody>
      </p:sp>
      <p:sp>
        <p:nvSpPr>
          <p:cNvPr id="7" name="Slide Number Placeholder 6"/>
          <p:cNvSpPr>
            <a:spLocks noGrp="1"/>
          </p:cNvSpPr>
          <p:nvPr>
            <p:ph type="sldNum" sz="quarter" idx="5"/>
          </p:nvPr>
        </p:nvSpPr>
        <p:spPr>
          <a:xfrm>
            <a:off x="3871913" y="9478963"/>
            <a:ext cx="2960687" cy="498475"/>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5EAFB3C8-45F8-424B-9A93-9D95ACF9FFEE}" type="slidenum">
              <a:rPr lang="en-GB"/>
              <a:pPr>
                <a:defRPr/>
              </a:pPr>
              <a:t>‹#›</a:t>
            </a:fld>
            <a:endParaRPr lang="en-GB"/>
          </a:p>
        </p:txBody>
      </p:sp>
    </p:spTree>
    <p:extLst>
      <p:ext uri="{BB962C8B-B14F-4D97-AF65-F5344CB8AC3E}">
        <p14:creationId xmlns:p14="http://schemas.microsoft.com/office/powerpoint/2010/main" val="25805333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845D4-A0C2-2F46-A731-A544875FC8B6}" type="slidenum">
              <a:rPr lang="en-US" smtClean="0"/>
              <a:t>1</a:t>
            </a:fld>
            <a:endParaRPr lang="en-US" dirty="0"/>
          </a:p>
        </p:txBody>
      </p:sp>
    </p:spTree>
    <p:extLst>
      <p:ext uri="{BB962C8B-B14F-4D97-AF65-F5344CB8AC3E}">
        <p14:creationId xmlns:p14="http://schemas.microsoft.com/office/powerpoint/2010/main" val="400957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845D4-A0C2-2F46-A731-A544875FC8B6}" type="slidenum">
              <a:rPr lang="en-US" smtClean="0"/>
              <a:t>67</a:t>
            </a:fld>
            <a:endParaRPr lang="en-US"/>
          </a:p>
        </p:txBody>
      </p:sp>
    </p:spTree>
    <p:extLst>
      <p:ext uri="{BB962C8B-B14F-4D97-AF65-F5344CB8AC3E}">
        <p14:creationId xmlns:p14="http://schemas.microsoft.com/office/powerpoint/2010/main" val="1202825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845D4-A0C2-2F46-A731-A544875FC8B6}" type="slidenum">
              <a:rPr lang="en-US" smtClean="0"/>
              <a:t>75</a:t>
            </a:fld>
            <a:endParaRPr lang="en-US" dirty="0"/>
          </a:p>
        </p:txBody>
      </p:sp>
    </p:spTree>
    <p:extLst>
      <p:ext uri="{BB962C8B-B14F-4D97-AF65-F5344CB8AC3E}">
        <p14:creationId xmlns:p14="http://schemas.microsoft.com/office/powerpoint/2010/main" val="374888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845D4-A0C2-2F46-A731-A544875FC8B6}" type="slidenum">
              <a:rPr lang="en-US" smtClean="0"/>
              <a:t>2</a:t>
            </a:fld>
            <a:endParaRPr lang="en-US" dirty="0"/>
          </a:p>
        </p:txBody>
      </p:sp>
    </p:spTree>
    <p:extLst>
      <p:ext uri="{BB962C8B-B14F-4D97-AF65-F5344CB8AC3E}">
        <p14:creationId xmlns:p14="http://schemas.microsoft.com/office/powerpoint/2010/main" val="200726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845D4-A0C2-2F46-A731-A544875FC8B6}" type="slidenum">
              <a:rPr lang="en-US" smtClean="0"/>
              <a:t>31</a:t>
            </a:fld>
            <a:endParaRPr lang="en-US"/>
          </a:p>
        </p:txBody>
      </p:sp>
    </p:spTree>
    <p:extLst>
      <p:ext uri="{BB962C8B-B14F-4D97-AF65-F5344CB8AC3E}">
        <p14:creationId xmlns:p14="http://schemas.microsoft.com/office/powerpoint/2010/main" val="1204444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845D4-A0C2-2F46-A731-A544875FC8B6}" type="slidenum">
              <a:rPr lang="en-US" smtClean="0"/>
              <a:t>34</a:t>
            </a:fld>
            <a:endParaRPr lang="en-US"/>
          </a:p>
        </p:txBody>
      </p:sp>
    </p:spTree>
    <p:extLst>
      <p:ext uri="{BB962C8B-B14F-4D97-AF65-F5344CB8AC3E}">
        <p14:creationId xmlns:p14="http://schemas.microsoft.com/office/powerpoint/2010/main" val="149438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845D4-A0C2-2F46-A731-A544875FC8B6}" type="slidenum">
              <a:rPr lang="en-US" smtClean="0"/>
              <a:t>44</a:t>
            </a:fld>
            <a:endParaRPr lang="en-US"/>
          </a:p>
        </p:txBody>
      </p:sp>
    </p:spTree>
    <p:extLst>
      <p:ext uri="{BB962C8B-B14F-4D97-AF65-F5344CB8AC3E}">
        <p14:creationId xmlns:p14="http://schemas.microsoft.com/office/powerpoint/2010/main" val="45397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845D4-A0C2-2F46-A731-A544875FC8B6}" type="slidenum">
              <a:rPr lang="en-US" smtClean="0"/>
              <a:t>47</a:t>
            </a:fld>
            <a:endParaRPr lang="en-US"/>
          </a:p>
        </p:txBody>
      </p:sp>
    </p:spTree>
    <p:extLst>
      <p:ext uri="{BB962C8B-B14F-4D97-AF65-F5344CB8AC3E}">
        <p14:creationId xmlns:p14="http://schemas.microsoft.com/office/powerpoint/2010/main" val="101968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845D4-A0C2-2F46-A731-A544875FC8B6}" type="slidenum">
              <a:rPr lang="en-US" smtClean="0"/>
              <a:t>52</a:t>
            </a:fld>
            <a:endParaRPr lang="en-US"/>
          </a:p>
        </p:txBody>
      </p:sp>
    </p:spTree>
    <p:extLst>
      <p:ext uri="{BB962C8B-B14F-4D97-AF65-F5344CB8AC3E}">
        <p14:creationId xmlns:p14="http://schemas.microsoft.com/office/powerpoint/2010/main" val="1720088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845D4-A0C2-2F46-A731-A544875FC8B6}" type="slidenum">
              <a:rPr lang="en-US" smtClean="0"/>
              <a:t>61</a:t>
            </a:fld>
            <a:endParaRPr lang="en-US"/>
          </a:p>
        </p:txBody>
      </p:sp>
    </p:spTree>
    <p:extLst>
      <p:ext uri="{BB962C8B-B14F-4D97-AF65-F5344CB8AC3E}">
        <p14:creationId xmlns:p14="http://schemas.microsoft.com/office/powerpoint/2010/main" val="2116992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3E845D4-A0C2-2F46-A731-A544875FC8B6}" type="slidenum">
              <a:rPr lang="en-US" smtClean="0"/>
              <a:t>64</a:t>
            </a:fld>
            <a:endParaRPr lang="en-US"/>
          </a:p>
        </p:txBody>
      </p:sp>
    </p:spTree>
    <p:extLst>
      <p:ext uri="{BB962C8B-B14F-4D97-AF65-F5344CB8AC3E}">
        <p14:creationId xmlns:p14="http://schemas.microsoft.com/office/powerpoint/2010/main" val="1484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descr="easo-o_bi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15900"/>
            <a:ext cx="9144000" cy="6406751"/>
          </a:xfrm>
          <a:prstGeom prst="rect">
            <a:avLst/>
          </a:prstGeom>
        </p:spPr>
      </p:pic>
      <p:pic>
        <p:nvPicPr>
          <p:cNvPr id="4" name="Picture 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131841" y="1340768"/>
            <a:ext cx="3024336" cy="121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19672" y="3183111"/>
            <a:ext cx="5976664" cy="1470025"/>
          </a:xfrm>
        </p:spPr>
        <p:txBody>
          <a:bodyPr/>
          <a:lstStyle>
            <a:lvl1pPr>
              <a:defRPr sz="3200" b="1" i="0">
                <a:solidFill>
                  <a:srgbClr val="0054A5"/>
                </a:solidFill>
                <a:latin typeface="Century Gothic"/>
                <a:cs typeface="Century Gothic"/>
              </a:defRPr>
            </a:lvl1pPr>
          </a:lstStyle>
          <a:p>
            <a:r>
              <a:rPr lang="en-US" dirty="0"/>
              <a:t>Click to edit Master title style</a:t>
            </a:r>
            <a:endParaRPr lang="en-GB" dirty="0"/>
          </a:p>
        </p:txBody>
      </p:sp>
      <p:sp>
        <p:nvSpPr>
          <p:cNvPr id="3" name="Subtitle 2"/>
          <p:cNvSpPr>
            <a:spLocks noGrp="1"/>
          </p:cNvSpPr>
          <p:nvPr>
            <p:ph type="subTitle" idx="1"/>
          </p:nvPr>
        </p:nvSpPr>
        <p:spPr>
          <a:xfrm>
            <a:off x="2051720" y="4772744"/>
            <a:ext cx="5112568" cy="1320552"/>
          </a:xfrm>
        </p:spPr>
        <p:txBody>
          <a:bodyPr/>
          <a:lstStyle>
            <a:lvl1pPr marL="0" indent="0" algn="ctr">
              <a:buNone/>
              <a:defRPr sz="2200" b="0" i="0">
                <a:solidFill>
                  <a:srgbClr val="000000"/>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26705587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p:bg>
      <p:bgPr>
        <a:solidFill>
          <a:schemeClr val="bg1"/>
        </a:solidFill>
        <a:effectLst/>
      </p:bgPr>
    </p:bg>
    <p:spTree>
      <p:nvGrpSpPr>
        <p:cNvPr id="1" name=""/>
        <p:cNvGrpSpPr/>
        <p:nvPr/>
      </p:nvGrpSpPr>
      <p:grpSpPr>
        <a:xfrm>
          <a:off x="0" y="0"/>
          <a:ext cx="0" cy="0"/>
          <a:chOff x="0" y="0"/>
          <a:chExt cx="0" cy="0"/>
        </a:xfrm>
      </p:grpSpPr>
      <p:pic>
        <p:nvPicPr>
          <p:cNvPr id="5" name="Picture 4" descr="easo-o_big.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02327" y="476672"/>
            <a:ext cx="7041673" cy="6381328"/>
          </a:xfrm>
          <a:prstGeom prst="rect">
            <a:avLst/>
          </a:prstGeom>
        </p:spPr>
      </p:pic>
      <p:pic>
        <p:nvPicPr>
          <p:cNvPr id="4" name="Picture 6"/>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39552" y="404665"/>
            <a:ext cx="2858293"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139952" y="3140968"/>
            <a:ext cx="4824536" cy="1470025"/>
          </a:xfrm>
        </p:spPr>
        <p:txBody>
          <a:bodyPr/>
          <a:lstStyle>
            <a:lvl1pPr algn="r">
              <a:defRPr sz="3200" b="1" i="0">
                <a:solidFill>
                  <a:srgbClr val="0054A5"/>
                </a:solidFill>
                <a:latin typeface="Century Gothic"/>
                <a:cs typeface="Century Gothic"/>
              </a:defRPr>
            </a:lvl1pPr>
          </a:lstStyle>
          <a:p>
            <a:r>
              <a:rPr lang="en-US" dirty="0"/>
              <a:t>Click to edit Master title style</a:t>
            </a:r>
            <a:endParaRPr lang="en-GB" dirty="0"/>
          </a:p>
        </p:txBody>
      </p:sp>
      <p:sp>
        <p:nvSpPr>
          <p:cNvPr id="3" name="Subtitle 2"/>
          <p:cNvSpPr>
            <a:spLocks noGrp="1"/>
          </p:cNvSpPr>
          <p:nvPr>
            <p:ph type="subTitle" idx="1"/>
          </p:nvPr>
        </p:nvSpPr>
        <p:spPr>
          <a:xfrm>
            <a:off x="4572000" y="4653136"/>
            <a:ext cx="4392488" cy="1320552"/>
          </a:xfrm>
        </p:spPr>
        <p:txBody>
          <a:bodyPr/>
          <a:lstStyle>
            <a:lvl1pPr marL="0" indent="0" algn="r">
              <a:buNone/>
              <a:defRPr sz="2200" b="0" i="0">
                <a:solidFill>
                  <a:srgbClr val="000000"/>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10875024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4" name="Rectangle 3"/>
          <p:cNvSpPr/>
          <p:nvPr userDrawn="1"/>
        </p:nvSpPr>
        <p:spPr>
          <a:xfrm>
            <a:off x="0" y="0"/>
            <a:ext cx="9144000" cy="1014413"/>
          </a:xfrm>
          <a:prstGeom prst="rect">
            <a:avLst/>
          </a:prstGeom>
          <a:solidFill>
            <a:srgbClr val="0054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400" b="1" dirty="0">
              <a:solidFill>
                <a:srgbClr val="FFFFFF"/>
              </a:solidFill>
              <a:latin typeface="Trebuchet MS" pitchFamily="34" charset="0"/>
            </a:endParaRPr>
          </a:p>
        </p:txBody>
      </p:sp>
      <p:pic>
        <p:nvPicPr>
          <p:cNvPr id="5"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95288" y="5957888"/>
            <a:ext cx="19446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74848" y="1556792"/>
            <a:ext cx="8229600" cy="4205064"/>
          </a:xfrm>
        </p:spPr>
        <p:txBody>
          <a:bodyPr/>
          <a:lstStyle>
            <a:lvl1pPr marL="442913" indent="-442913">
              <a:buFontTx/>
              <a:buBlip>
                <a:blip r:embed="rId3"/>
              </a:buBlip>
              <a:defRPr sz="2000">
                <a:solidFill>
                  <a:schemeClr val="tx1"/>
                </a:solidFill>
                <a:latin typeface="Century Gothic"/>
                <a:cs typeface="Century Gothic"/>
              </a:defRPr>
            </a:lvl1pPr>
            <a:lvl2pPr marL="812800" indent="-280988">
              <a:defRPr sz="1800">
                <a:solidFill>
                  <a:srgbClr val="0054A5"/>
                </a:solidFill>
                <a:latin typeface="Century Gothic"/>
                <a:cs typeface="Century Gothic"/>
              </a:defRPr>
            </a:lvl2pPr>
            <a:lvl3pPr marL="1143000" indent="-228600">
              <a:buFont typeface="Arial"/>
              <a:buChar char="•"/>
              <a:defRPr sz="1800">
                <a:solidFill>
                  <a:srgbClr val="0054A5"/>
                </a:solidFill>
                <a:latin typeface="Century Gothic"/>
                <a:cs typeface="Century Gothic"/>
              </a:defRPr>
            </a:lvl3pPr>
            <a:lvl4pPr marL="1600200" indent="-228600">
              <a:buFont typeface="Arial"/>
              <a:buChar char="•"/>
              <a:defRPr sz="1800">
                <a:solidFill>
                  <a:srgbClr val="0054A5"/>
                </a:solidFill>
                <a:latin typeface="Century Gothic"/>
                <a:cs typeface="Century Gothic"/>
              </a:defRPr>
            </a:lvl4pPr>
            <a:lvl5pPr marL="2057400" indent="-228600">
              <a:buFont typeface="Arial"/>
              <a:buChar char="•"/>
              <a:defRPr sz="1800">
                <a:solidFill>
                  <a:srgbClr val="0054A5"/>
                </a:solidFill>
                <a:latin typeface="Century Gothic"/>
                <a:cs typeface="Century Gothi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354192" y="151011"/>
            <a:ext cx="8229600" cy="712142"/>
          </a:xfrm>
        </p:spPr>
        <p:txBody>
          <a:bodyPr/>
          <a:lstStyle>
            <a:lvl1pPr algn="l">
              <a:defRPr sz="2800" b="1">
                <a:solidFill>
                  <a:srgbClr val="FFFFFF"/>
                </a:solidFill>
                <a:latin typeface="Century Gothic"/>
                <a:cs typeface="Century Gothic"/>
              </a:defRPr>
            </a:lvl1pPr>
          </a:lstStyle>
          <a:p>
            <a:r>
              <a:rPr lang="en-US" dirty="0"/>
              <a:t>Click to edit Master title style</a:t>
            </a:r>
            <a:endParaRPr lang="en-GB" dirty="0"/>
          </a:p>
        </p:txBody>
      </p:sp>
    </p:spTree>
    <p:extLst>
      <p:ext uri="{BB962C8B-B14F-4D97-AF65-F5344CB8AC3E}">
        <p14:creationId xmlns:p14="http://schemas.microsoft.com/office/powerpoint/2010/main" val="3159725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99C8A2D5-7A5D-1849-8729-63C9B9D820B0}" type="datetimeFigureOut">
              <a:rPr lang="en-US"/>
              <a:pPr>
                <a:defRPr/>
              </a:pPr>
              <a:t>23/07/19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3278D43E-F0A3-9848-93C5-D49BA42BE38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94" r:id="rId1"/>
    <p:sldLayoutId id="2147483996" r:id="rId2"/>
    <p:sldLayoutId id="2147483995" r:id="rId3"/>
  </p:sldLayoutIdLst>
  <p:txStyles>
    <p:titleStyle>
      <a:lvl1pPr algn="ctr" rtl="0" eaLnBrk="0" fontAlgn="base" hangingPunct="0">
        <a:spcBef>
          <a:spcPct val="0"/>
        </a:spcBef>
        <a:spcAft>
          <a:spcPct val="0"/>
        </a:spcAft>
        <a:defRPr sz="4400" b="0" i="0" kern="1200">
          <a:solidFill>
            <a:schemeClr val="tx1"/>
          </a:solidFill>
          <a:latin typeface="Avenir Black"/>
          <a:ea typeface="ＭＳ Ｐゴシック" charset="0"/>
          <a:cs typeface="Avenir Black"/>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b="0" i="0" kern="1200">
          <a:solidFill>
            <a:schemeClr val="tx1"/>
          </a:solidFill>
          <a:latin typeface="Avenir Book"/>
          <a:ea typeface="ＭＳ Ｐゴシック" charset="0"/>
          <a:cs typeface="Avenir Book"/>
        </a:defRPr>
      </a:lvl1pPr>
      <a:lvl2pPr marL="742950" indent="-285750" algn="l" rtl="0" eaLnBrk="0" fontAlgn="base" hangingPunct="0">
        <a:spcBef>
          <a:spcPct val="20000"/>
        </a:spcBef>
        <a:spcAft>
          <a:spcPct val="0"/>
        </a:spcAft>
        <a:buFont typeface="Arial" charset="0"/>
        <a:buChar char="–"/>
        <a:defRPr sz="2800" b="0" i="0" kern="1200">
          <a:solidFill>
            <a:schemeClr val="tx1"/>
          </a:solidFill>
          <a:latin typeface="Avenir Book"/>
          <a:ea typeface="ＭＳ Ｐゴシック" charset="0"/>
          <a:cs typeface="Avenir Book"/>
        </a:defRPr>
      </a:lvl2pPr>
      <a:lvl3pPr marL="1143000" indent="-228600" algn="l" rtl="0" eaLnBrk="0" fontAlgn="base" hangingPunct="0">
        <a:spcBef>
          <a:spcPct val="20000"/>
        </a:spcBef>
        <a:spcAft>
          <a:spcPct val="0"/>
        </a:spcAft>
        <a:buFont typeface="Arial" charset="0"/>
        <a:buChar char="•"/>
        <a:defRPr sz="2400" b="0" i="0" kern="1200">
          <a:solidFill>
            <a:schemeClr val="tx1"/>
          </a:solidFill>
          <a:latin typeface="Avenir Book"/>
          <a:ea typeface="ＭＳ Ｐゴシック" charset="0"/>
          <a:cs typeface="Avenir Book"/>
        </a:defRPr>
      </a:lvl3pPr>
      <a:lvl4pPr marL="1600200" indent="-228600" algn="l" rtl="0" eaLnBrk="0" fontAlgn="base" hangingPunct="0">
        <a:spcBef>
          <a:spcPct val="20000"/>
        </a:spcBef>
        <a:spcAft>
          <a:spcPct val="0"/>
        </a:spcAft>
        <a:buFont typeface="Arial" charset="0"/>
        <a:buChar char="–"/>
        <a:defRPr sz="2000" b="0" i="0" kern="1200">
          <a:solidFill>
            <a:schemeClr val="tx1"/>
          </a:solidFill>
          <a:latin typeface="Avenir Book"/>
          <a:ea typeface="ＭＳ Ｐゴシック" charset="0"/>
          <a:cs typeface="Avenir Book"/>
        </a:defRPr>
      </a:lvl4pPr>
      <a:lvl5pPr marL="2057400" indent="-228600" algn="l" rtl="0" eaLnBrk="0" fontAlgn="base" hangingPunct="0">
        <a:spcBef>
          <a:spcPct val="20000"/>
        </a:spcBef>
        <a:spcAft>
          <a:spcPct val="0"/>
        </a:spcAft>
        <a:buFont typeface="Arial" charset="0"/>
        <a:buChar char="»"/>
        <a:defRPr sz="2000" b="0" i="0" kern="1200">
          <a:solidFill>
            <a:schemeClr val="tx1"/>
          </a:solidFill>
          <a:latin typeface="Avenir Book"/>
          <a:ea typeface="ＭＳ Ｐゴシック" charset="0"/>
          <a:cs typeface="Avenir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heguardian.com/society/2019/apr/28/half-of-all-parents-fail-to-spot-child-obesity" TargetMode="Externa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dailymail.co.uk/news/article-6967991/Parents-denial-obesity-54-underestimating-overweight-children-are.html" TargetMode="Externa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medscape.com/viewarticle/912266" TargetMode="Externa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hindustantimes.com/health/obese-people-with-active-commute-could-cut-risk-of-early-death/story-qHZCoRXTjMQAttHn2LU67N.html" TargetMode="Externa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forbes.com/sites/carltonreid/2019/04/29/commuting-by-car-is-killing-you-so-cycle-instead-suggests-massive-new-obesity-study/%2320faf2d2dc98" TargetMode="Externa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uk.style.yahoo.com/researchers-uncovered-link-childhood-obesity-mental-health-problems-113741448.html" TargetMode="Externa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bbc.co.uk/news/health-48088391" TargetMode="Externa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dailymail.co.uk/news/article-6970135/Proof-obesity-kills-Study-2-8m-Britons-shows-raise-risk-early-death-50.html" TargetMode="Externa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news.sky.com/story/severe-obesity-increases-risk-of-early-death-by-50-study-finds-11706738" TargetMode="Externa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uk.news.yahoo.com/capsules-expand-stomach-could-help-060553719.html" TargetMode="Externa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heguardian.com/lifeandstyle/2019/apr/29/plenity-diet-capsules-could-help-weight-loss" TargetMode="Externa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hetimes.co.uk/edition/news/expanding-pill-fills-void-in-battle-to-stop-obesity-jgrjn0vm3" TargetMode="Externa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edition.cnn.com/2019/04/29/health/obesity-weight-loss-capsule-plenity-gelesis-fda/index.html" TargetMode="Externa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gdnonline.com/Details/536878/Breakthrough-pill-that-expands-in-stomach-offers-hope-for-people-battling-obesity" TargetMode="Externa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bbc.co.uk/news/health-48085999" TargetMode="Externa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independent.co.uk/life-style/food-and-drink/sugar-tea-sweet-taste-study-university-college-london-leeds-a8890666.html" TargetMode="Externa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itv.com/news/2019-04-29/cutting-sugar-from-tea-does-not-affect-fondness-for-beverage-study/" TargetMode="Externa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iol.co.za/lifestyle/health/heavy-tall-kids-at-higher-risk-of-kidney-cancer-22172560" TargetMode="Externa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timesofindia.indiatimes.com/life-style/health-fitness/health-news/heavy-tall-kids-at-higher-risk-of-kidney-cancer/articleshow/69130039.cms" TargetMode="Externa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scotsman.com/health/quarter-of-scots-patients-have-never-had-bmi-measured-by-doctor-1-4916626" TargetMode="Externa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elegraph.co.uk/news/2019/04/30/bottle-fed-babies-quarter-likely-end-obese/" TargetMode="Externa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heguardian.com/lifeandstyle/2019/apr/30/breastfeeding-reduces-child-obesity-risk-by-up-to-25-who-finds" TargetMode="Externa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hesun.co.uk/news/8967655/bottle-fed-babies-quarter-more-likely-overweight/" TargetMode="External"/><Relationship Id="rId3"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news.com.au/lifestyle/parenting/babies/hidden-dangers-of-bottle-feeding-babies/news-story/2d62ee216b3ccaef9565612853dd18dd" TargetMode="Externa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g1.globo.com/bemestar/noticia/2019/05/01/casos-de-miopia-em-criancas-aumentam-com-uso-de-celulares.ghtml" TargetMode="Externa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dn.pt/lusa/interior/criancas-nunca-amamentadas-com-maior-probabilidade-de-serem-obesas---estudo-da-oms-10848934.html" TargetMode="External"/><Relationship Id="rId3"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news.sky.com/story/dieters-warned-to-avoid-bloggers-potentially-harmful-advice-11707435" TargetMode="Externa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medscape.com/viewarticle/912360" TargetMode="Externa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aol.co.uk/news/2019/04/30/obesity-in-pregnant-women-doubles-at-scottish-hospital-figures/" TargetMode="External"/><Relationship Id="rId3"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itv.com/news/2019-05-01/obesity-in-pregnant-women-doubles-at-scottish-hospital-figures-show/" TargetMode="Externa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hetimes.co.uk/article/obesity-in-pregnant-women-at-maternity-unit-doubles-9m905hxfz" TargetMode="External"/><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nursingtimes.net/news/research-and-innovation/proportion-of-obese-pregnant-women-has-doubled-in-decade/7028839.article" TargetMode="External"/><Relationship Id="rId3"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bloomberg.com/news/articles/2019-04-30/eating-more-rice-could-help-fight-obesity-study-suggests" TargetMode="External"/><Relationship Id="rId3"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hehindubusinessline.com/news/variety/eating-rice-may-help-fight-obesity-study/article27003780.ece" TargetMode="External"/><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japantimes.co.jp/news/2019/05/02/national/science-health/eating-rice-help-fight-obesity-study-led-japan-researcher-suggests/%23.XMrgJfZFzIU" TargetMode="External"/><Relationship Id="rId3"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ctvnews.ca/health/eating-more-rice-is-associated-with-lower-obesity-rates-researchers-say-1.4402438" TargetMode="External"/><Relationship Id="rId3"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straitstimes.com/asia/east-asia/eating-more-rice-could-help-fight-obesity-study-suggests" TargetMode="Externa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irishexaminer.com/breakingnews/world/eating-more-rice-could-help-fight-obesity-researchers-suggest-921212.html" TargetMode="Externa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scmp.com/lifestyle/health-wellness/article/3008718/lose-weight-eating-rice-consuming-more-whole-grain-could" TargetMode="Externa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timesofindia.indiatimes.com/life-style/food-news/can-eating-more-rice-help-fight-against-obesity/articleshow/69160642.cms" TargetMode="Externa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dailymail.co.uk/health/article-6975597/Diet-rich-coffee-fruit-vegetables-protect-against-breast-cancer.html" TargetMode="External"/><Relationship Id="rId3"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news.sky.com/story/coffee-fruit-and-vegetables-may-cut-breast-cancer-risk-11707778" TargetMode="External"/><Relationship Id="rId3" Type="http://schemas.openxmlformats.org/officeDocument/2006/relationships/image" Target="../media/image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heguardian.com/society/2019/may/01/cutting-obesity-would-slash-number-of-early-deaths-research-finds" TargetMode="External"/><Relationship Id="rId3"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dailymail.co.uk/news/article-6978625/Halting-obesity-epidemic-cut-premature-deaths-seven-cent-11-years.html" TargetMode="External"/><Relationship Id="rId3"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yorkshireeveningpost.co.uk/health/leeds-becomes-first-city-in-uk-to-lower-its-childhood-obesity-rate-1-9741784" TargetMode="External"/><Relationship Id="rId3" Type="http://schemas.openxmlformats.org/officeDocument/2006/relationships/image" Target="../media/image5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elegraph.co.uk/news/2019/04/30/training-parents-stricter-could-reverse-obesity-epidemic-among/" TargetMode="External"/><Relationship Id="rId3"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bbc.co.uk/news/health-48067478" TargetMode="Externa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elegraph.co.uk/opinion/2019/05/01/family-meal-no-snacks-old-ways-best-ways-battle-against-obesity/" TargetMode="External"/><Relationship Id="rId3"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bbc.co.uk/news/health-48113843" TargetMode="External"/><Relationship Id="rId3" Type="http://schemas.openxmlformats.org/officeDocument/2006/relationships/image" Target="../media/image6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tvnz.co.nz/one-news/world/city-leeds-in-england-sees-impressive-decline-childhood-obesity" TargetMode="External"/><Relationship Id="rId3" Type="http://schemas.openxmlformats.org/officeDocument/2006/relationships/image" Target="../media/image6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ft.com/content/fbb086d6-6c35-11e9-a9a5-351eeaef6d84" TargetMode="External"/><Relationship Id="rId3" Type="http://schemas.openxmlformats.org/officeDocument/2006/relationships/image" Target="../media/image6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huffingtonpost.co.uk/entry/leeds-cut-child-obesity-henry-programme_uk_5cc98970e4b0913d078b11fe?guccounter=1&amp;guce_referrer=aHR0cHM6Ly93d3cuZ29vZ2xlLmNvLnVrLw&amp;guce_referrer_sig=AQAAAAjdIGzTCxu36AoPe9WxIW5uzDMrQAJohamgiafnCOt6g_Judl9a9BPh" TargetMode="External"/><Relationship Id="rId3" Type="http://schemas.openxmlformats.org/officeDocument/2006/relationships/image" Target="../media/image6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0900" y="0"/>
            <a:ext cx="4889840" cy="6858000"/>
          </a:xfrm>
          <a:prstGeom prst="rect">
            <a:avLst/>
          </a:prstGeom>
        </p:spPr>
      </p:pic>
    </p:spTree>
    <p:extLst>
      <p:ext uri="{BB962C8B-B14F-4D97-AF65-F5344CB8AC3E}">
        <p14:creationId xmlns:p14="http://schemas.microsoft.com/office/powerpoint/2010/main" val="3932818607"/>
      </p:ext>
    </p:extLst>
  </p:cSld>
  <p:clrMapOvr>
    <a:masterClrMapping/>
  </p:clrMapOvr>
  <p:transition xmlns:p14="http://schemas.microsoft.com/office/powerpoint/2010/mai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Observer</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48037" y="1340768"/>
            <a:ext cx="4247926" cy="4752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599419"/>
      </p:ext>
    </p:extLst>
  </p:cSld>
  <p:clrMapOvr>
    <a:masterClrMapping/>
  </p:clrMapOvr>
  <p:transition xmlns:p14="http://schemas.microsoft.com/office/powerpoint/2010/mai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Daily Mail</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77783" y="1340768"/>
            <a:ext cx="3588434" cy="5187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4216037"/>
      </p:ext>
    </p:extLst>
  </p:cSld>
  <p:clrMapOvr>
    <a:masterClrMapping/>
  </p:clrMapOvr>
  <p:transition xmlns:p14="http://schemas.microsoft.com/office/powerpoint/2010/mai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Medscape</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5796" y="1340768"/>
            <a:ext cx="3672408" cy="51808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2314498"/>
      </p:ext>
    </p:extLst>
  </p:cSld>
  <p:clrMapOvr>
    <a:masterClrMapping/>
  </p:clrMapOvr>
  <p:transition xmlns:p14="http://schemas.microsoft.com/office/powerpoint/2010/mai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Hindustan Times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0097" y="1340768"/>
            <a:ext cx="3023805" cy="51808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6145606"/>
      </p:ext>
    </p:extLst>
  </p:cSld>
  <p:clrMapOvr>
    <a:masterClrMapping/>
  </p:clrMapOvr>
  <p:transition xmlns:p14="http://schemas.microsoft.com/office/powerpoint/2010/mai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Forbes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62073" y="1340768"/>
            <a:ext cx="4419854" cy="47525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5368959"/>
      </p:ext>
    </p:extLst>
  </p:cSld>
  <p:clrMapOvr>
    <a:masterClrMapping/>
  </p:clrMapOvr>
  <p:transition xmlns:p14="http://schemas.microsoft.com/office/powerpoint/2010/mai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Yahoo! News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9172" y="1340768"/>
            <a:ext cx="3825656" cy="5184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1799211"/>
      </p:ext>
    </p:extLst>
  </p:cSld>
  <p:clrMapOvr>
    <a:masterClrMapping/>
  </p:clrMapOvr>
  <p:transition xmlns:p14="http://schemas.microsoft.com/office/powerpoint/2010/mai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Coverage on Monday 29 April was among the best ever received by the congress, with three UK national newspapers covering the obesity outcomes study </a:t>
            </a:r>
          </a:p>
          <a:p>
            <a:pPr algn="l">
              <a:spcBef>
                <a:spcPts val="600"/>
              </a:spcBef>
              <a:spcAft>
                <a:spcPts val="1200"/>
              </a:spcAft>
            </a:pP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Other stories also received pick-up around the world, with copy from the Press Association news agency also reaching UK and international outlets</a:t>
            </a:r>
            <a:endParaRPr lang="en-US"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71026508"/>
      </p:ext>
    </p:extLst>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Daily Mirror</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83768" y="1340768"/>
            <a:ext cx="4176464" cy="5011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809918"/>
      </p:ext>
    </p:extLst>
  </p:cSld>
  <p:clrMapOvr>
    <a:masterClrMapping/>
  </p:clrMapOvr>
  <p:transition xmlns:p14="http://schemas.microsoft.com/office/powerpoint/2010/mai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BBC News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6220" y="1340768"/>
            <a:ext cx="3571559" cy="5266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6457279"/>
      </p:ext>
    </p:extLst>
  </p:cSld>
  <p:clrMapOvr>
    <a:masterClrMapping/>
  </p:clrMapOvr>
  <p:transition xmlns:p14="http://schemas.microsoft.com/office/powerpoint/2010/mai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Daily Mail</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7962" y="1268760"/>
            <a:ext cx="3688076" cy="5277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4097753"/>
      </p:ext>
    </p:extLst>
  </p:cSld>
  <p:clrMapOvr>
    <a:masterClrMapping/>
  </p:clrMapOvr>
  <p:transition xmlns:p14="http://schemas.microsoft.com/office/powerpoint/2010/main" spd="slow">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0" y="1988840"/>
            <a:ext cx="9144000" cy="1224136"/>
          </a:xfrm>
        </p:spPr>
        <p:txBody>
          <a:bodyPr>
            <a:noAutofit/>
          </a:bodyPr>
          <a:lstStyle/>
          <a:p>
            <a:pPr>
              <a:lnSpc>
                <a:spcPct val="130000"/>
              </a:lnSpc>
            </a:pPr>
            <a:r>
              <a:rPr lang="en-GB" sz="6600" dirty="0">
                <a:ln w="18415" cmpd="sng">
                  <a:noFill/>
                  <a:prstDash val="solid"/>
                </a:ln>
                <a:solidFill>
                  <a:schemeClr val="tx1"/>
                </a:solidFill>
              </a:rPr>
              <a:t>Media Report</a:t>
            </a:r>
            <a:endParaRPr lang="en-US" sz="6600" dirty="0">
              <a:ln w="18415" cmpd="sng">
                <a:noFill/>
                <a:prstDash val="solid"/>
              </a:ln>
              <a:solidFill>
                <a:srgbClr val="EB3B4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29042" y="3717032"/>
            <a:ext cx="1485916" cy="1961409"/>
          </a:xfrm>
          <a:prstGeom prst="rect">
            <a:avLst/>
          </a:prstGeom>
        </p:spPr>
      </p:pic>
    </p:spTree>
    <p:extLst>
      <p:ext uri="{BB962C8B-B14F-4D97-AF65-F5344CB8AC3E}">
        <p14:creationId xmlns:p14="http://schemas.microsoft.com/office/powerpoint/2010/main" val="2132270297"/>
      </p:ext>
    </p:extLst>
  </p:cSld>
  <p:clrMapOvr>
    <a:masterClrMapping/>
  </p:clrMapOvr>
  <p:transition xmlns:p14="http://schemas.microsoft.com/office/powerpoint/2010/mai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Sky News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9118" y="1268760"/>
            <a:ext cx="2865763" cy="53739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5240591"/>
      </p:ext>
    </p:extLst>
  </p:cSld>
  <p:clrMapOvr>
    <a:masterClrMapping/>
  </p:clrMapOvr>
  <p:transition xmlns:p14="http://schemas.microsoft.com/office/powerpoint/2010/mai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There was extensive coverage of an abstract not covered in the press releases, on a </a:t>
            </a:r>
            <a:r>
              <a:rPr lang="en-GB" sz="2800" dirty="0" err="1">
                <a:effectLst>
                  <a:outerShdw blurRad="50800" dist="38100" dir="2700000" algn="tl" rotWithShape="0">
                    <a:prstClr val="black">
                      <a:alpha val="40000"/>
                    </a:prstClr>
                  </a:outerShdw>
                </a:effectLst>
                <a:latin typeface="Franklin Gothic Book" charset="0"/>
                <a:ea typeface="Franklin Gothic Book" charset="0"/>
                <a:cs typeface="Franklin Gothic Book" charset="0"/>
              </a:rPr>
              <a:t>swallowable</a:t>
            </a: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 gel pill that fills the stomach to combat obesity (a late breaking abstract)</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046408359"/>
      </p:ext>
    </p:extLst>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Yahoo! News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7796" y="1340768"/>
            <a:ext cx="3828402" cy="5184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649941"/>
      </p:ext>
    </p:extLst>
  </p:cSld>
  <p:clrMapOvr>
    <a:masterClrMapping/>
  </p:clrMapOvr>
  <p:transition xmlns:p14="http://schemas.microsoft.com/office/powerpoint/2010/mai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Guardian</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t="-680" r="-292"/>
          <a:stretch/>
        </p:blipFill>
        <p:spPr>
          <a:xfrm>
            <a:off x="2403275" y="1268760"/>
            <a:ext cx="4337449"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6740135"/>
      </p:ext>
    </p:extLst>
  </p:cSld>
  <p:clrMapOvr>
    <a:masterClrMapping/>
  </p:clrMapOvr>
  <p:transition xmlns:p14="http://schemas.microsoft.com/office/powerpoint/2010/mai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Times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7336" y="1268760"/>
            <a:ext cx="3909327"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64061"/>
      </p:ext>
    </p:extLst>
  </p:cSld>
  <p:clrMapOvr>
    <a:masterClrMapping/>
  </p:clrMapOvr>
  <p:transition xmlns:p14="http://schemas.microsoft.com/office/powerpoint/2010/mai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CNN</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8903" y="1268760"/>
            <a:ext cx="3626193" cy="5328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1709809"/>
      </p:ext>
    </p:extLst>
  </p:cSld>
  <p:clrMapOvr>
    <a:masterClrMapping/>
  </p:clrMapOvr>
  <p:transition xmlns:p14="http://schemas.microsoft.com/office/powerpoint/2010/mai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Gulf Digital News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01754" y="1268760"/>
            <a:ext cx="3340490" cy="5328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538640"/>
      </p:ext>
    </p:extLst>
  </p:cSld>
  <p:clrMapOvr>
    <a:masterClrMapping/>
  </p:clrMapOvr>
  <p:transition xmlns:p14="http://schemas.microsoft.com/office/powerpoint/2010/mai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Reducing sugar in tea was an abstract covered by the Press Association, which also received extensive coverage:</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485450452"/>
      </p:ext>
    </p:extLst>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BBC News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7111" y="1268760"/>
            <a:ext cx="3869777" cy="5292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2055669"/>
      </p:ext>
    </p:extLst>
  </p:cSld>
  <p:clrMapOvr>
    <a:masterClrMapping/>
  </p:clrMapOvr>
  <p:transition xmlns:p14="http://schemas.microsoft.com/office/powerpoint/2010/mai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Independent</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33817" y="1340768"/>
            <a:ext cx="3276365" cy="5234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1027736"/>
      </p:ext>
    </p:extLst>
  </p:cSld>
  <p:clrMapOvr>
    <a:masterClrMapping/>
  </p:clrMapOvr>
  <p:transition xmlns:p14="http://schemas.microsoft.com/office/powerpoint/2010/mai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642865" cy="4894382"/>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US"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Tony Kirby PR Ltd hired to provide media services for ECO since 2012</a:t>
            </a:r>
          </a:p>
          <a:p>
            <a:pPr algn="l">
              <a:spcBef>
                <a:spcPts val="600"/>
              </a:spcBef>
              <a:spcAft>
                <a:spcPts val="1200"/>
              </a:spcAft>
            </a:pPr>
            <a:r>
              <a:rPr lang="en-US"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Substantial coverage obtained across Europe  and globally during this time</a:t>
            </a:r>
          </a:p>
          <a:p>
            <a:pPr algn="l">
              <a:spcBef>
                <a:spcPts val="600"/>
              </a:spcBef>
              <a:spcAft>
                <a:spcPts val="1200"/>
              </a:spcAft>
            </a:pPr>
            <a:r>
              <a:rPr lang="en-US"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Newsletter service also provided to give delegates interesting material to read during the congress</a:t>
            </a:r>
          </a:p>
        </p:txBody>
      </p:sp>
      <p:sp>
        <p:nvSpPr>
          <p:cNvPr id="5" name="TextBox 4"/>
          <p:cNvSpPr txBox="1"/>
          <p:nvPr/>
        </p:nvSpPr>
        <p:spPr>
          <a:xfrm>
            <a:off x="988812" y="116632"/>
            <a:ext cx="5246451"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Background</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19387652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ITV</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5446" y="1340768"/>
            <a:ext cx="2873106" cy="5234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8087673"/>
      </p:ext>
    </p:extLst>
  </p:cSld>
  <p:clrMapOvr>
    <a:masterClrMapping/>
  </p:clrMapOvr>
  <p:transition xmlns:p14="http://schemas.microsoft.com/office/powerpoint/2010/mai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9552" y="1268760"/>
            <a:ext cx="8064896"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r>
              <a:rPr lang="en-GB" sz="4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PA newswire story - Kidney cancer risk for tall, heavy kids</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6264552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Independent Online (South Africa)</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2849" y="1340768"/>
            <a:ext cx="4078299" cy="5212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6032041"/>
      </p:ext>
    </p:extLst>
  </p:cSld>
  <p:clrMapOvr>
    <a:masterClrMapping/>
  </p:clrMapOvr>
  <p:transition xmlns:p14="http://schemas.microsoft.com/office/powerpoint/2010/mai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Times of India</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r="-866"/>
          <a:stretch/>
        </p:blipFill>
        <p:spPr>
          <a:xfrm>
            <a:off x="2696865" y="1340768"/>
            <a:ext cx="3750269" cy="5184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0587905"/>
      </p:ext>
    </p:extLst>
  </p:cSld>
  <p:clrMapOvr>
    <a:masterClrMapping/>
  </p:clrMapOvr>
  <p:transition xmlns:p14="http://schemas.microsoft.com/office/powerpoint/2010/mai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r>
              <a:rPr lang="en-GB" sz="4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BMI not measured enough in GP surgeries</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73972060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Scotsman</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56595" y="1340768"/>
            <a:ext cx="3430807" cy="5256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8486904"/>
      </p:ext>
    </p:extLst>
  </p:cSld>
  <p:clrMapOvr>
    <a:masterClrMapping/>
  </p:clrMapOvr>
  <p:transition xmlns:p14="http://schemas.microsoft.com/office/powerpoint/2010/mai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583212"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GB" sz="280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On Tuesday April 30, the new research presented by WHO on breastfeeding and its link to child obesity was covered globally, by journalists present at the congress and also by the AFP and PA newswires.</a:t>
            </a:r>
            <a:endPar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26371111"/>
      </p:ext>
    </p:extLst>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Daily Mail</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015715" y="2051848"/>
            <a:ext cx="5112569" cy="3834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7508725"/>
      </p:ext>
    </p:extLst>
  </p:cSld>
  <p:clrMapOvr>
    <a:masterClrMapping/>
  </p:clrMapOvr>
  <p:transition xmlns:p14="http://schemas.microsoft.com/office/powerpoint/2010/mai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Daily Telegraph</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1819" y="1268760"/>
            <a:ext cx="3240360" cy="5340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4361286"/>
      </p:ext>
    </p:extLst>
  </p:cSld>
  <p:clrMapOvr>
    <a:masterClrMapping/>
  </p:clrMapOvr>
  <p:transition xmlns:p14="http://schemas.microsoft.com/office/powerpoint/2010/mai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Guardian</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52080" y="1340768"/>
            <a:ext cx="4039838" cy="5184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3747699"/>
      </p:ext>
    </p:extLst>
  </p:cSld>
  <p:clrMapOvr>
    <a:masterClrMapping/>
  </p:clrMapOvr>
  <p:transition xmlns:p14="http://schemas.microsoft.com/office/powerpoint/2010/mai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US"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For the third year in succession, a large group of UK national journalists attended the congress, due to the volume and quality of stories that had received in previous years.</a:t>
            </a:r>
          </a:p>
          <a:p>
            <a:pPr algn="l">
              <a:spcBef>
                <a:spcPts val="600"/>
              </a:spcBef>
              <a:spcAft>
                <a:spcPts val="1200"/>
              </a:spcAft>
            </a:pPr>
            <a:r>
              <a:rPr lang="en-US"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Their widespread coverage has confirmed that although ECO may not be huge in terms of delegate numbers, it is firmly placed in the conference agenda of the main UK media.</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035101269"/>
      </p:ext>
    </p:extLst>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The Sun</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54680" y="1340768"/>
            <a:ext cx="3434637" cy="5279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478721"/>
      </p:ext>
    </p:extLst>
  </p:cSld>
  <p:clrMapOvr>
    <a:masterClrMapping/>
  </p:clrMapOvr>
  <p:transition xmlns:p14="http://schemas.microsoft.com/office/powerpoint/2010/mai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err="1">
                <a:solidFill>
                  <a:schemeClr val="bg1"/>
                </a:solidFill>
                <a:effectLst>
                  <a:outerShdw blurRad="50800" dist="38100" dir="2700000" algn="tl" rotWithShape="0">
                    <a:prstClr val="black">
                      <a:alpha val="40000"/>
                    </a:prstClr>
                  </a:outerShdw>
                </a:effectLst>
                <a:latin typeface="+mj-lt"/>
              </a:rPr>
              <a:t>News.com.au</a:t>
            </a:r>
            <a:r>
              <a:rPr lang="en-US" sz="4400" dirty="0">
                <a:solidFill>
                  <a:schemeClr val="bg1"/>
                </a:solidFill>
                <a:effectLst>
                  <a:outerShdw blurRad="50800" dist="38100" dir="2700000" algn="tl" rotWithShape="0">
                    <a:prstClr val="black">
                      <a:alpha val="40000"/>
                    </a:prstClr>
                  </a:outerShdw>
                </a:effectLst>
                <a:latin typeface="+mj-lt"/>
              </a:rPr>
              <a:t> (Australia)</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5777" y="1320438"/>
            <a:ext cx="3192443" cy="5276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576294"/>
      </p:ext>
    </p:extLst>
  </p:cSld>
  <p:clrMapOvr>
    <a:masterClrMapping/>
  </p:clrMapOvr>
  <p:transition xmlns:p14="http://schemas.microsoft.com/office/powerpoint/2010/mai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err="1">
                <a:solidFill>
                  <a:schemeClr val="bg1"/>
                </a:solidFill>
                <a:effectLst>
                  <a:outerShdw blurRad="50800" dist="38100" dir="2700000" algn="tl" rotWithShape="0">
                    <a:prstClr val="black">
                      <a:alpha val="40000"/>
                    </a:prstClr>
                  </a:outerShdw>
                </a:effectLst>
                <a:latin typeface="+mj-lt"/>
              </a:rPr>
              <a:t>Globo</a:t>
            </a:r>
            <a:r>
              <a:rPr lang="en-US" sz="4400" dirty="0">
                <a:solidFill>
                  <a:schemeClr val="bg1"/>
                </a:solidFill>
                <a:effectLst>
                  <a:outerShdw blurRad="50800" dist="38100" dir="2700000" algn="tl" rotWithShape="0">
                    <a:prstClr val="black">
                      <a:alpha val="40000"/>
                    </a:prstClr>
                  </a:outerShdw>
                </a:effectLst>
                <a:latin typeface="+mj-lt"/>
              </a:rPr>
              <a:t> News (</a:t>
            </a:r>
            <a:r>
              <a:rPr lang="en-US" sz="4400" dirty="0" err="1">
                <a:solidFill>
                  <a:schemeClr val="bg1"/>
                </a:solidFill>
                <a:effectLst>
                  <a:outerShdw blurRad="50800" dist="38100" dir="2700000" algn="tl" rotWithShape="0">
                    <a:prstClr val="black">
                      <a:alpha val="40000"/>
                    </a:prstClr>
                  </a:outerShdw>
                </a:effectLst>
                <a:latin typeface="+mj-lt"/>
              </a:rPr>
              <a:t>Brasil</a:t>
            </a:r>
            <a:r>
              <a:rPr lang="en-US" sz="4400" dirty="0">
                <a:solidFill>
                  <a:schemeClr val="bg1"/>
                </a:solidFill>
                <a:effectLst>
                  <a:outerShdw blurRad="50800" dist="38100" dir="2700000" algn="tl" rotWithShape="0">
                    <a:prstClr val="black">
                      <a:alpha val="40000"/>
                    </a:prstClr>
                  </a:outerShdw>
                </a:effectLst>
                <a:latin typeface="+mj-lt"/>
              </a:rPr>
              <a:t>)</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4040" y="1268760"/>
            <a:ext cx="3775919"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53619"/>
      </p:ext>
    </p:extLst>
  </p:cSld>
  <p:clrMapOvr>
    <a:masterClrMapping/>
  </p:clrMapOvr>
  <p:transition xmlns:p14="http://schemas.microsoft.com/office/powerpoint/2010/mai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err="1">
                <a:solidFill>
                  <a:schemeClr val="bg1"/>
                </a:solidFill>
                <a:effectLst>
                  <a:outerShdw blurRad="50800" dist="38100" dir="2700000" algn="tl" rotWithShape="0">
                    <a:prstClr val="black">
                      <a:alpha val="40000"/>
                    </a:prstClr>
                  </a:outerShdw>
                </a:effectLst>
                <a:latin typeface="+mj-lt"/>
              </a:rPr>
              <a:t>Diario</a:t>
            </a:r>
            <a:r>
              <a:rPr lang="en-US" sz="4400" dirty="0">
                <a:solidFill>
                  <a:schemeClr val="bg1"/>
                </a:solidFill>
                <a:effectLst>
                  <a:outerShdw blurRad="50800" dist="38100" dir="2700000" algn="tl" rotWithShape="0">
                    <a:prstClr val="black">
                      <a:alpha val="40000"/>
                    </a:prstClr>
                  </a:outerShdw>
                </a:effectLst>
                <a:latin typeface="+mj-lt"/>
              </a:rPr>
              <a:t> de </a:t>
            </a:r>
            <a:r>
              <a:rPr lang="en-US" sz="4400" dirty="0" err="1">
                <a:solidFill>
                  <a:schemeClr val="bg1"/>
                </a:solidFill>
                <a:effectLst>
                  <a:outerShdw blurRad="50800" dist="38100" dir="2700000" algn="tl" rotWithShape="0">
                    <a:prstClr val="black">
                      <a:alpha val="40000"/>
                    </a:prstClr>
                  </a:outerShdw>
                </a:effectLst>
                <a:latin typeface="+mj-lt"/>
              </a:rPr>
              <a:t>Noticias</a:t>
            </a:r>
            <a:r>
              <a:rPr lang="en-US" sz="4400" dirty="0">
                <a:solidFill>
                  <a:schemeClr val="bg1"/>
                </a:solidFill>
                <a:effectLst>
                  <a:outerShdw blurRad="50800" dist="38100" dir="2700000" algn="tl" rotWithShape="0">
                    <a:prstClr val="black">
                      <a:alpha val="40000"/>
                    </a:prstClr>
                  </a:outerShdw>
                </a:effectLst>
                <a:latin typeface="+mj-lt"/>
              </a:rPr>
              <a:t> (Portugal)</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4040" y="1328533"/>
            <a:ext cx="3775919" cy="5137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46388631"/>
      </p:ext>
    </p:extLst>
  </p:cSld>
  <p:clrMapOvr>
    <a:masterClrMapping/>
  </p:clrMapOvr>
  <p:transition xmlns:p14="http://schemas.microsoft.com/office/powerpoint/2010/mai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r>
              <a:rPr lang="en-GB" sz="4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Social media influencers</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6672460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Sky News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13901" y="1268760"/>
            <a:ext cx="3516196" cy="5290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4393921"/>
      </p:ext>
    </p:extLst>
  </p:cSld>
  <p:clrMapOvr>
    <a:masterClrMapping/>
  </p:clrMapOvr>
  <p:transition xmlns:p14="http://schemas.microsoft.com/office/powerpoint/2010/mai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Medscape</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56967" y="1340768"/>
            <a:ext cx="3830066" cy="5244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7118381"/>
      </p:ext>
    </p:extLst>
  </p:cSld>
  <p:clrMapOvr>
    <a:masterClrMapping/>
  </p:clrMapOvr>
  <p:transition xmlns:p14="http://schemas.microsoft.com/office/powerpoint/2010/mai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1268760"/>
            <a:ext cx="8496944"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r>
              <a:rPr lang="en-GB" sz="4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Obesity rate in pregnant women doubles at Scottish hospital</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56469030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err="1">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AOL.co.uk</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2441" y="1268760"/>
            <a:ext cx="4279117"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706902"/>
      </p:ext>
    </p:extLst>
  </p:cSld>
  <p:clrMapOvr>
    <a:masterClrMapping/>
  </p:clrMapOvr>
  <p:transition xmlns:p14="http://schemas.microsoft.com/office/powerpoint/2010/mai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ITV</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0044" y="1340768"/>
            <a:ext cx="3023912" cy="5184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7682101"/>
      </p:ext>
    </p:extLst>
  </p:cSld>
  <p:clrMapOvr>
    <a:masterClrMapping/>
  </p:clrMapOvr>
  <p:transition xmlns:p14="http://schemas.microsoft.com/office/powerpoint/2010/mai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7" y="1268760"/>
            <a:ext cx="7295180"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This year's congress in Glasgow was very close to BBC Scotland, which meant that various BBC outlets could easily do interviews with key speakers</a:t>
            </a:r>
          </a:p>
          <a:p>
            <a:pPr algn="l">
              <a:spcBef>
                <a:spcPts val="600"/>
              </a:spcBef>
              <a:spcAft>
                <a:spcPts val="1200"/>
              </a:spcAft>
            </a:pP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These included EASO President Dr Nathalie </a:t>
            </a:r>
            <a:r>
              <a:rPr lang="en-GB" sz="2800" dirty="0" err="1">
                <a:effectLst>
                  <a:outerShdw blurRad="50800" dist="38100" dir="2700000" algn="tl" rotWithShape="0">
                    <a:prstClr val="black">
                      <a:alpha val="40000"/>
                    </a:prstClr>
                  </a:outerShdw>
                </a:effectLst>
                <a:latin typeface="Franklin Gothic Book" charset="0"/>
                <a:ea typeface="Franklin Gothic Book" charset="0"/>
                <a:cs typeface="Franklin Gothic Book" charset="0"/>
              </a:rPr>
              <a:t>Farpour</a:t>
            </a: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-Lambert, Local Chair Professor Mike Lean, and others. </a:t>
            </a:r>
            <a:endParaRPr lang="en-US"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791670918"/>
      </p:ext>
    </p:extLst>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The Times</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6658" y="1268760"/>
            <a:ext cx="5270681" cy="4608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649754"/>
      </p:ext>
    </p:extLst>
  </p:cSld>
  <p:clrMapOvr>
    <a:masterClrMapping/>
  </p:clrMapOvr>
  <p:transition xmlns:p14="http://schemas.microsoft.com/office/powerpoint/2010/mai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Nursing Times</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3808" y="1340768"/>
            <a:ext cx="3456384" cy="52209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8889761"/>
      </p:ext>
    </p:extLst>
  </p:cSld>
  <p:clrMapOvr>
    <a:masterClrMapping/>
  </p:clrMapOvr>
  <p:transition xmlns:p14="http://schemas.microsoft.com/office/powerpoint/2010/mai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r>
              <a:rPr lang="en-GB" sz="4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Eating rice to tackle obesity</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835180593"/>
      </p:ext>
    </p:extLst>
  </p:cSld>
  <p:clrMapOvr>
    <a:masterClrMapping/>
  </p:clrMapOvr>
  <p:transition xmlns:p14="http://schemas.microsoft.com/office/powerpoint/2010/main" spd="slow" advClick="0" advTm="1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Bloomberg News (Press Association)</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3219" y="1196752"/>
            <a:ext cx="3317561" cy="5415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9392808"/>
      </p:ext>
    </p:extLst>
  </p:cSld>
  <p:clrMapOvr>
    <a:masterClrMapping/>
  </p:clrMapOvr>
  <p:transition xmlns:p14="http://schemas.microsoft.com/office/powerpoint/2010/mai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The Hindu</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5815" y="1340768"/>
            <a:ext cx="3312369" cy="52777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5581070"/>
      </p:ext>
    </p:extLst>
  </p:cSld>
  <p:clrMapOvr>
    <a:masterClrMapping/>
  </p:clrMapOvr>
  <p:transition xmlns:p14="http://schemas.microsoft.com/office/powerpoint/2010/mai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Japan Times</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5795" y="1340768"/>
            <a:ext cx="3672408" cy="5212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0101689"/>
      </p:ext>
    </p:extLst>
  </p:cSld>
  <p:clrMapOvr>
    <a:masterClrMapping/>
  </p:clrMapOvr>
  <p:transition xmlns:p14="http://schemas.microsoft.com/office/powerpoint/2010/mai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CTV News (Canada)</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2170" y="1340768"/>
            <a:ext cx="3899658" cy="52565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1422088"/>
      </p:ext>
    </p:extLst>
  </p:cSld>
  <p:clrMapOvr>
    <a:masterClrMapping/>
  </p:clrMapOvr>
  <p:transition xmlns:p14="http://schemas.microsoft.com/office/powerpoint/2010/mai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Straits Times (Singapore)</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3079" y="1340768"/>
            <a:ext cx="3237841" cy="5218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8531611"/>
      </p:ext>
    </p:extLst>
  </p:cSld>
  <p:clrMapOvr>
    <a:masterClrMapping/>
  </p:clrMapOvr>
  <p:transition xmlns:p14="http://schemas.microsoft.com/office/powerpoint/2010/mai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Irish Examiner</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5245" y="1340768"/>
            <a:ext cx="3773507"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055894"/>
      </p:ext>
    </p:extLst>
  </p:cSld>
  <p:clrMapOvr>
    <a:masterClrMapping/>
  </p:clrMapOvr>
  <p:transition xmlns:p14="http://schemas.microsoft.com/office/powerpoint/2010/mai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South China Morning Post</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76448" y="1340768"/>
            <a:ext cx="3791101" cy="5232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1927936"/>
      </p:ext>
    </p:extLst>
  </p:cSld>
  <p:clrMapOvr>
    <a:masterClrMapping/>
  </p:clrMapOvr>
  <p:transition xmlns:p14="http://schemas.microsoft.com/office/powerpoint/2010/mai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1200"/>
              </a:spcAft>
            </a:pP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The unusual start on a Sunday did not hinder coverage in any way. </a:t>
            </a:r>
          </a:p>
          <a:p>
            <a:pPr algn="l">
              <a:spcBef>
                <a:spcPts val="600"/>
              </a:spcBef>
              <a:spcAft>
                <a:spcPts val="1200"/>
              </a:spcAft>
            </a:pPr>
            <a:r>
              <a:rPr lang="en-GB"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Dr Charlotte Hardman (University of Liverpool) appeared on national BBC Television, while other stories appeared in Sunday UK and international press.</a:t>
            </a:r>
            <a:endParaRPr lang="en-US" sz="2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205883298"/>
      </p:ext>
    </p:extLst>
  </p:cSld>
  <p:clrMapOvr>
    <a:masterClrMapping/>
  </p:clrMapOvr>
  <p:transition xmlns:p14="http://schemas.microsoft.com/office/powerpoint/2010/main" spd="slow" advClick="0" advTm="7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Times of India</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38140" y="1340768"/>
            <a:ext cx="3667720" cy="53061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5683402"/>
      </p:ext>
    </p:extLst>
  </p:cSld>
  <p:clrMapOvr>
    <a:masterClrMapping/>
  </p:clrMapOvr>
  <p:transition xmlns:p14="http://schemas.microsoft.com/office/powerpoint/2010/mai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268760"/>
            <a:ext cx="7361787" cy="494125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r>
              <a:rPr lang="en-GB" sz="4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Phenolic acid and breast cancer</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788694775"/>
      </p:ext>
    </p:extLst>
  </p:cSld>
  <p:clrMapOvr>
    <a:masterClrMapping/>
  </p:clrMapOvr>
  <p:transition xmlns:p14="http://schemas.microsoft.com/office/powerpoint/2010/main" spd="slow" advClick="0" advTm="1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Daily Mail</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24927" y="1268760"/>
            <a:ext cx="3294146" cy="5328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574061"/>
      </p:ext>
    </p:extLst>
  </p:cSld>
  <p:clrMapOvr>
    <a:masterClrMapping/>
  </p:clrMapOvr>
  <p:transition xmlns:p14="http://schemas.microsoft.com/office/powerpoint/2010/mai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Sky News</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8918" y="1268760"/>
            <a:ext cx="3486164" cy="5309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9491745"/>
      </p:ext>
    </p:extLst>
  </p:cSld>
  <p:clrMapOvr>
    <a:masterClrMapping/>
  </p:clrMapOvr>
  <p:transition xmlns:p14="http://schemas.microsoft.com/office/powerpoint/2010/mai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21236" y="1556792"/>
            <a:ext cx="7361787" cy="504056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r>
              <a:rPr lang="en-GB" sz="4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Controlling obesity and preventing premature deaths (NOVO)</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155078281"/>
      </p:ext>
    </p:extLst>
  </p:cSld>
  <p:clrMapOvr>
    <a:masterClrMapping/>
  </p:clrMapOvr>
  <p:transition xmlns:p14="http://schemas.microsoft.com/office/powerpoint/2010/main" spd="slow" advClick="0" advTm="100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The Guardian</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7780" y="1268760"/>
            <a:ext cx="3888440" cy="5328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5080551"/>
      </p:ext>
    </p:extLst>
  </p:cSld>
  <p:clrMapOvr>
    <a:masterClrMapping/>
  </p:clrMapOvr>
  <p:transition xmlns:p14="http://schemas.microsoft.com/office/powerpoint/2010/mai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Daily Mail</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8452" y="1268760"/>
            <a:ext cx="3807095" cy="5324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38578"/>
      </p:ext>
    </p:extLst>
  </p:cSld>
  <p:clrMapOvr>
    <a:masterClrMapping/>
  </p:clrMapOvr>
  <p:transition xmlns:p14="http://schemas.microsoft.com/office/powerpoint/2010/mai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9552" y="1556792"/>
            <a:ext cx="8352928" cy="504056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Bef>
                <a:spcPts val="600"/>
              </a:spcBef>
              <a:spcAft>
                <a:spcPts val="1200"/>
              </a:spcAft>
            </a:pPr>
            <a:endParaRPr lang="en-GB" sz="40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endParaRPr>
          </a:p>
          <a:p>
            <a:pPr>
              <a:spcBef>
                <a:spcPts val="600"/>
              </a:spcBef>
              <a:spcAft>
                <a:spcPts val="1200"/>
              </a:spcAft>
            </a:pPr>
            <a:r>
              <a:rPr lang="en-GB" sz="4800" dirty="0">
                <a:effectLst>
                  <a:outerShdw blurRad="50800" dist="38100" dir="2700000" algn="tl" rotWithShape="0">
                    <a:prstClr val="black">
                      <a:alpha val="40000"/>
                    </a:prstClr>
                  </a:outerShdw>
                </a:effectLst>
                <a:latin typeface="Franklin Gothic Book" charset="0"/>
                <a:ea typeface="Franklin Gothic Book" charset="0"/>
                <a:cs typeface="Franklin Gothic Book" charset="0"/>
              </a:rPr>
              <a:t>PA newswire story – Leeds becomes first city in UK to lower its childhood obesity rate </a:t>
            </a:r>
          </a:p>
        </p:txBody>
      </p:sp>
      <p:sp>
        <p:nvSpPr>
          <p:cNvPr id="5" name="TextBox 4"/>
          <p:cNvSpPr txBox="1"/>
          <p:nvPr/>
        </p:nvSpPr>
        <p:spPr>
          <a:xfrm>
            <a:off x="988811" y="116632"/>
            <a:ext cx="7449443" cy="769441"/>
          </a:xfrm>
          <a:prstGeom prst="rect">
            <a:avLst/>
          </a:prstGeom>
          <a:noFill/>
        </p:spPr>
        <p:txBody>
          <a:bodyPr wrap="square" rtlCol="0">
            <a:spAutoFit/>
          </a:bodyPr>
          <a:lstStyle/>
          <a:p>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Media highlights</a:t>
            </a:r>
            <a:endParaRPr lang="en-US" sz="440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098362544"/>
      </p:ext>
    </p:extLst>
  </p:cSld>
  <p:clrMapOvr>
    <a:masterClrMapping/>
  </p:clrMapOvr>
  <p:transition xmlns:p14="http://schemas.microsoft.com/office/powerpoint/2010/main" spd="slow" advClick="0" advTm="100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Yorkshire Evening Post</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1220" y="1268760"/>
            <a:ext cx="3541558" cy="5328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0001580"/>
      </p:ext>
    </p:extLst>
  </p:cSld>
  <p:clrMapOvr>
    <a:masterClrMapping/>
  </p:clrMapOvr>
  <p:transition xmlns:p14="http://schemas.microsoft.com/office/powerpoint/2010/mai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The Telegraph</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8206" y="1340768"/>
            <a:ext cx="4067587" cy="5256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071006"/>
      </p:ext>
    </p:extLst>
  </p:cSld>
  <p:clrMapOvr>
    <a:masterClrMapping/>
  </p:clrMapOvr>
  <p:transition xmlns:p14="http://schemas.microsoft.com/office/powerpoint/2010/mai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BBC News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1091" y="1268760"/>
            <a:ext cx="4061818" cy="5292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0421509"/>
      </p:ext>
    </p:extLst>
  </p:cSld>
  <p:clrMapOvr>
    <a:masterClrMapping/>
  </p:clrMapOvr>
  <p:transition xmlns:p14="http://schemas.microsoft.com/office/powerpoint/2010/mai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The Telegraph (opinion)</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8264" y="1340768"/>
            <a:ext cx="4527469" cy="4608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3529687"/>
      </p:ext>
    </p:extLst>
  </p:cSld>
  <p:clrMapOvr>
    <a:masterClrMapping/>
  </p:clrMapOvr>
  <p:transition xmlns:p14="http://schemas.microsoft.com/office/powerpoint/2010/mai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BBC News</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1994" y="1340768"/>
            <a:ext cx="3880011" cy="5184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2477577"/>
      </p:ext>
    </p:extLst>
  </p:cSld>
  <p:clrMapOvr>
    <a:masterClrMapping/>
  </p:clrMapOvr>
  <p:transition xmlns:p14="http://schemas.microsoft.com/office/powerpoint/2010/mai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TVNZ (New Zealand)</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70025" y="1340768"/>
            <a:ext cx="5003949" cy="4536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4896356"/>
      </p:ext>
    </p:extLst>
  </p:cSld>
  <p:clrMapOvr>
    <a:masterClrMapping/>
  </p:clrMapOvr>
  <p:transition xmlns:p14="http://schemas.microsoft.com/office/powerpoint/2010/mai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Financial Times</a:t>
            </a:r>
          </a:p>
        </p:txBody>
      </p:sp>
      <p:pic>
        <p:nvPicPr>
          <p:cNvPr id="2" name="Picture 1">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2053" y="1340768"/>
            <a:ext cx="3799893" cy="5256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5237378"/>
      </p:ext>
    </p:extLst>
  </p:cSld>
  <p:clrMapOvr>
    <a:masterClrMapping/>
  </p:clrMapOvr>
  <p:transition xmlns:p14="http://schemas.microsoft.com/office/powerpoint/2010/mai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rPr>
              <a:t>Huffington Post</a:t>
            </a:r>
          </a:p>
        </p:txBody>
      </p:sp>
      <p:pic>
        <p:nvPicPr>
          <p:cNvPr id="2" name="Picture 1">
            <a:hlinkClick r:id="rId2"/>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6519" y="1323235"/>
            <a:ext cx="3370962" cy="52741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2931452"/>
      </p:ext>
    </p:extLst>
  </p:cSld>
  <p:clrMapOvr>
    <a:masterClrMapping/>
  </p:clrMapOvr>
  <p:transition xmlns:p14="http://schemas.microsoft.com/office/powerpoint/2010/mai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2876015"/>
            <a:ext cx="9144000" cy="12010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dirty="0">
                <a:effectLst>
                  <a:outerShdw blurRad="63500" dist="38100" dir="2700000" algn="tl" rotWithShape="0">
                    <a:prstClr val="black">
                      <a:alpha val="75000"/>
                    </a:prstClr>
                  </a:outerShdw>
                </a:effectLst>
                <a:latin typeface="Franklin Gothic Book" charset="0"/>
                <a:ea typeface="Franklin Gothic Book" charset="0"/>
                <a:cs typeface="Franklin Gothic Book" charset="0"/>
              </a:rPr>
              <a:t>Tony Kirby PR Ltd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29042" y="4221088"/>
            <a:ext cx="1485916" cy="1961409"/>
          </a:xfrm>
          <a:prstGeom prst="rect">
            <a:avLst/>
          </a:prstGeom>
        </p:spPr>
      </p:pic>
    </p:spTree>
    <p:extLst>
      <p:ext uri="{BB962C8B-B14F-4D97-AF65-F5344CB8AC3E}">
        <p14:creationId xmlns:p14="http://schemas.microsoft.com/office/powerpoint/2010/main" val="1067487102"/>
      </p:ext>
    </p:extLst>
  </p:cSld>
  <p:clrMapOvr>
    <a:masterClrMapping/>
  </p:clrMapOvr>
  <p:transition xmlns:p14="http://schemas.microsoft.com/office/powerpoint/2010/mai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Sunday Times</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6881" y="1412776"/>
            <a:ext cx="5710231" cy="4392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029295"/>
      </p:ext>
    </p:extLst>
  </p:cSld>
  <p:clrMapOvr>
    <a:masterClrMapping/>
  </p:clrMapOvr>
  <p:transition xmlns:p14="http://schemas.microsoft.com/office/powerpoint/2010/mai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116632"/>
            <a:ext cx="9143999" cy="769441"/>
          </a:xfrm>
          <a:prstGeom prst="rect">
            <a:avLst/>
          </a:prstGeom>
          <a:noFill/>
        </p:spPr>
        <p:txBody>
          <a:bodyPr wrap="square" rtlCol="0">
            <a:spAutoFit/>
          </a:bodyPr>
          <a:lstStyle/>
          <a:p>
            <a:pPr algn="ctr"/>
            <a:r>
              <a:rPr lang="en-US" sz="4400" dirty="0">
                <a:solidFill>
                  <a:schemeClr val="bg1"/>
                </a:solidFill>
                <a:effectLst>
                  <a:outerShdw blurRad="50800" dist="38100" dir="2700000" algn="tl" rotWithShape="0">
                    <a:prstClr val="black">
                      <a:alpha val="40000"/>
                    </a:prstClr>
                  </a:outerShdw>
                </a:effectLst>
                <a:latin typeface="+mj-lt"/>
                <a:ea typeface="Franklin Gothic Book" charset="0"/>
                <a:cs typeface="Franklin Gothic Book" charset="0"/>
              </a:rPr>
              <a:t>The Sunday Telegraph</a:t>
            </a:r>
            <a:endParaRPr lang="en-US" sz="4400" dirty="0">
              <a:solidFill>
                <a:schemeClr val="bg1"/>
              </a:solidFill>
              <a:effectLst>
                <a:outerShdw blurRad="50800" dist="38100" dir="2700000" algn="tl" rotWithShape="0">
                  <a:prstClr val="black">
                    <a:alpha val="40000"/>
                  </a:prstClr>
                </a:outerShdw>
              </a:effectLst>
              <a:latin typeface="+mj-lt"/>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6881" y="1467683"/>
            <a:ext cx="5710231" cy="4282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3930972"/>
      </p:ext>
    </p:extLst>
  </p:cSld>
  <p:clrMapOvr>
    <a:masterClrMapping/>
  </p:clrMapOvr>
  <p:transition xmlns:p14="http://schemas.microsoft.com/office/powerpoint/2010/main" spd="slow">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16218</TotalTime>
  <Words>583</Words>
  <Application>Microsoft Macintosh PowerPoint</Application>
  <PresentationFormat>On-screen Show (4:3)</PresentationFormat>
  <Paragraphs>121</Paragraphs>
  <Slides>75</Slides>
  <Notes>11</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1_Office Theme</vt:lpstr>
      <vt:lpstr>PowerPoint Presentation</vt:lpstr>
      <vt:lpstr>Media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Euan Woodward</dc:creator>
  <cp:lastModifiedBy>Sheree Bryant</cp:lastModifiedBy>
  <cp:revision>223</cp:revision>
  <cp:lastPrinted>2012-10-31T12:27:09Z</cp:lastPrinted>
  <dcterms:created xsi:type="dcterms:W3CDTF">2010-01-26T12:17:56Z</dcterms:created>
  <dcterms:modified xsi:type="dcterms:W3CDTF">2019-07-23T13:43:53Z</dcterms:modified>
</cp:coreProperties>
</file>